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4" r:id="rId7"/>
    <p:sldId id="312" r:id="rId8"/>
    <p:sldId id="265" r:id="rId9"/>
    <p:sldId id="260" r:id="rId10"/>
    <p:sldId id="261" r:id="rId11"/>
    <p:sldId id="266" r:id="rId12"/>
    <p:sldId id="263" r:id="rId13"/>
    <p:sldId id="267" r:id="rId14"/>
    <p:sldId id="270" r:id="rId15"/>
    <p:sldId id="313" r:id="rId16"/>
    <p:sldId id="287" r:id="rId1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9"/>
      <p:bold r:id="rId20"/>
      <p:italic r:id="rId21"/>
      <p:boldItalic r:id="rId22"/>
    </p:embeddedFont>
    <p:embeddedFont>
      <p:font typeface="Gloria Hallelujah" panose="02000000000000000000" pitchFamily="2" charset="0"/>
      <p:regular r:id="rId23"/>
    </p:embeddedFont>
    <p:embeddedFont>
      <p:font typeface="KG Annie Use Your Telescope" pitchFamily="2" charset="77"/>
      <p:regular r:id="rId24"/>
    </p:embeddedFont>
    <p:embeddedFont>
      <p:font typeface="Raleway" pitchFamily="2" charset="77"/>
      <p:regular r:id="rId25"/>
      <p:bold r:id="rId26"/>
      <p:italic r:id="rId27"/>
      <p:boldItalic r:id="rId28"/>
    </p:embeddedFont>
    <p:embeddedFont>
      <p:font typeface="Raleway Thin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477BF1-02EB-4D79-A326-86C76B44A343}">
  <a:tblStyle styleId="{EC477BF1-02EB-4D79-A326-86C76B44A3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73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cf3902700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cf3902700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10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15846" y="3590328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-500950" y="-338112"/>
            <a:ext cx="3394487" cy="187369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7494194" y="-264852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5476804" y="4242891"/>
            <a:ext cx="4031181" cy="142437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782775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3388813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5994850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3433985" y="148245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4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782775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3388813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5994850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  <p:sldLayoutId id="2147483670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css.net/Domain/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Kindergarten </a:t>
            </a:r>
            <a:br>
              <a:rPr lang="en-US" dirty="0"/>
            </a:br>
            <a:r>
              <a:rPr lang="en-US" dirty="0"/>
              <a:t>Readiness Guide</a:t>
            </a:r>
            <a:endParaRPr dirty="0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1"/>
          </p:nvPr>
        </p:nvSpPr>
        <p:spPr>
          <a:xfrm>
            <a:off x="3409719" y="3905525"/>
            <a:ext cx="2489400" cy="8343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Brookwood Elementary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School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1"/>
          <p:cNvGrpSpPr/>
          <p:nvPr/>
        </p:nvGrpSpPr>
        <p:grpSpPr>
          <a:xfrm>
            <a:off x="2176905" y="1038209"/>
            <a:ext cx="4699670" cy="1011247"/>
            <a:chOff x="7728915" y="1917859"/>
            <a:chExt cx="1034486" cy="222599"/>
          </a:xfrm>
        </p:grpSpPr>
        <p:sp>
          <p:nvSpPr>
            <p:cNvPr id="980" name="Google Shape;980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1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Fine Motor Skills</a:t>
            </a:r>
            <a:endParaRPr dirty="0"/>
          </a:p>
        </p:txBody>
      </p:sp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1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 txBox="1">
            <a:spLocks noGrp="1"/>
          </p:cNvSpPr>
          <p:nvPr>
            <p:ph type="subTitle" idx="2"/>
          </p:nvPr>
        </p:nvSpPr>
        <p:spPr>
          <a:xfrm>
            <a:off x="1471893" y="2310025"/>
            <a:ext cx="6009038" cy="2200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Give your child several different writing tools (colored pencils, crayons, markers) to help keep him/her interested in writing and drawing.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Play with play dough as a fun way to strengthen the muscles of the hand that will be used for writing.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Encourage your child to add det</a:t>
            </a:r>
            <a:r>
              <a:rPr lang="en-US" dirty="0"/>
              <a:t>ai</a:t>
            </a:r>
            <a:r>
              <a:rPr lang="en" dirty="0"/>
              <a:t>ls to his/her drawings.  Model good drawing and encourage your child to notice the finer details in people and objects. </a:t>
            </a:r>
            <a:endParaRPr dirty="0"/>
          </a:p>
        </p:txBody>
      </p: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50" name="Google Shape;1050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1" name="Google Shape;1051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46"/>
          <p:cNvGrpSpPr/>
          <p:nvPr/>
        </p:nvGrpSpPr>
        <p:grpSpPr>
          <a:xfrm>
            <a:off x="2176859" y="879680"/>
            <a:ext cx="4699670" cy="1345814"/>
            <a:chOff x="7728915" y="1917859"/>
            <a:chExt cx="1034486" cy="222599"/>
          </a:xfrm>
        </p:grpSpPr>
        <p:sp>
          <p:nvSpPr>
            <p:cNvPr id="1289" name="Google Shape;1289;p46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6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Scissor Use</a:t>
            </a:r>
            <a:endParaRPr dirty="0"/>
          </a:p>
        </p:txBody>
      </p:sp>
      <p:sp>
        <p:nvSpPr>
          <p:cNvPr id="1331" name="Google Shape;1331;p46"/>
          <p:cNvSpPr txBox="1">
            <a:spLocks noGrp="1"/>
          </p:cNvSpPr>
          <p:nvPr>
            <p:ph type="subTitle" idx="2"/>
          </p:nvPr>
        </p:nvSpPr>
        <p:spPr>
          <a:xfrm>
            <a:off x="2366638" y="2310024"/>
            <a:ext cx="4674241" cy="2123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sz="1200" dirty="0"/>
              <a:t>Purchase a GOOD pair of child-safe scissors.  Demonstrate proper scissor grip and let your child practice cutting.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sz="1200" dirty="0"/>
              <a:t>Give him/her old magazines or newspapers to cut, or allow him/her to make a collage of the things he/she likes by cutting them from magazines and gluing them onto a piece of paper.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sz="1200" dirty="0"/>
              <a:t>Cut play dough as a fun and safe way to learn how to properly cut things. </a:t>
            </a:r>
            <a:endParaRPr sz="1200" dirty="0"/>
          </a:p>
        </p:txBody>
      </p:sp>
      <p:grpSp>
        <p:nvGrpSpPr>
          <p:cNvPr id="1332" name="Google Shape;1332;p46"/>
          <p:cNvGrpSpPr/>
          <p:nvPr/>
        </p:nvGrpSpPr>
        <p:grpSpPr>
          <a:xfrm>
            <a:off x="616526" y="2901918"/>
            <a:ext cx="1030736" cy="1345846"/>
            <a:chOff x="2890275" y="2949625"/>
            <a:chExt cx="407325" cy="531850"/>
          </a:xfrm>
        </p:grpSpPr>
        <p:sp>
          <p:nvSpPr>
            <p:cNvPr id="1333" name="Google Shape;1333;p46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46"/>
          <p:cNvGrpSpPr/>
          <p:nvPr/>
        </p:nvGrpSpPr>
        <p:grpSpPr>
          <a:xfrm>
            <a:off x="7505597" y="879663"/>
            <a:ext cx="1030714" cy="977540"/>
            <a:chOff x="5915725" y="2475625"/>
            <a:chExt cx="333975" cy="316725"/>
          </a:xfrm>
        </p:grpSpPr>
        <p:sp>
          <p:nvSpPr>
            <p:cNvPr id="1348" name="Google Shape;1348;p46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6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7" name="Google Shape;1357;p46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360" name="Google Shape;136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1" name="Google Shape;136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43"/>
          <p:cNvGrpSpPr/>
          <p:nvPr/>
        </p:nvGrpSpPr>
        <p:grpSpPr>
          <a:xfrm>
            <a:off x="2540590" y="356464"/>
            <a:ext cx="4062820" cy="1963466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43"/>
          <p:cNvSpPr txBox="1">
            <a:spLocks noGrp="1"/>
          </p:cNvSpPr>
          <p:nvPr>
            <p:ph type="title"/>
          </p:nvPr>
        </p:nvSpPr>
        <p:spPr>
          <a:xfrm>
            <a:off x="3181360" y="540787"/>
            <a:ext cx="2751900" cy="15030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Shapes and Colors</a:t>
            </a:r>
            <a:endParaRPr sz="4000" dirty="0"/>
          </a:p>
        </p:txBody>
      </p: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D9E48B-A115-504D-8950-4828A91284FF}"/>
              </a:ext>
            </a:extLst>
          </p:cNvPr>
          <p:cNvSpPr txBox="1"/>
          <p:nvPr/>
        </p:nvSpPr>
        <p:spPr>
          <a:xfrm>
            <a:off x="637605" y="2401843"/>
            <a:ext cx="78854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child is having trouble recognizing certain colors, you might want </a:t>
            </a:r>
          </a:p>
          <a:p>
            <a:r>
              <a:rPr lang="en-US" dirty="0"/>
              <a:t>to add a little food coloring to cookie dough, milk or vanilla pudding to emphasize those colors.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your child recognize more difficult shapes, such as triangles and rectangles, by showing </a:t>
            </a:r>
          </a:p>
          <a:p>
            <a:r>
              <a:rPr lang="en-US" dirty="0"/>
              <a:t>him/her how to draw them on paper and cut them out with scissors.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games in which your child finds objects of particular colors and shapes around </a:t>
            </a:r>
          </a:p>
          <a:p>
            <a:r>
              <a:rPr lang="en-US" dirty="0"/>
              <a:t>the house or in the neighborhood as you drive.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7"/>
          <p:cNvSpPr/>
          <p:nvPr/>
        </p:nvSpPr>
        <p:spPr>
          <a:xfrm rot="60166">
            <a:off x="5956294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69" name="Google Shape;1369;p47"/>
          <p:cNvSpPr/>
          <p:nvPr/>
        </p:nvSpPr>
        <p:spPr>
          <a:xfrm rot="60166">
            <a:off x="3341231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0" name="Google Shape;1370;p47"/>
          <p:cNvSpPr/>
          <p:nvPr/>
        </p:nvSpPr>
        <p:spPr>
          <a:xfrm rot="60166">
            <a:off x="723569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1" name="Google Shape;1371;p47"/>
          <p:cNvGrpSpPr/>
          <p:nvPr/>
        </p:nvGrpSpPr>
        <p:grpSpPr>
          <a:xfrm>
            <a:off x="1860002" y="716427"/>
            <a:ext cx="5423319" cy="695280"/>
            <a:chOff x="5316325" y="1612757"/>
            <a:chExt cx="1404350" cy="302125"/>
          </a:xfrm>
        </p:grpSpPr>
        <p:sp>
          <p:nvSpPr>
            <p:cNvPr id="1372" name="Google Shape;1372;p47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7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Encouraging Independence</a:t>
            </a:r>
            <a:endParaRPr dirty="0"/>
          </a:p>
        </p:txBody>
      </p:sp>
      <p:sp>
        <p:nvSpPr>
          <p:cNvPr id="1384" name="Google Shape;1384;p47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Follow established rules and routines</a:t>
            </a:r>
            <a:endParaRPr sz="1400" dirty="0"/>
          </a:p>
        </p:txBody>
      </p:sp>
      <p:sp>
        <p:nvSpPr>
          <p:cNvPr id="1385" name="Google Shape;1385;p47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Encourage your child to wash their hands before eating, put dirty clothes in the hamper, and brush their teeth before going to bed. </a:t>
            </a:r>
            <a:endParaRPr dirty="0"/>
          </a:p>
        </p:txBody>
      </p:sp>
      <p:sp>
        <p:nvSpPr>
          <p:cNvPr id="1386" name="Google Shape;1386;p47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Self-Care Skills</a:t>
            </a:r>
            <a:endParaRPr dirty="0"/>
          </a:p>
        </p:txBody>
      </p:sp>
      <p:sp>
        <p:nvSpPr>
          <p:cNvPr id="1387" name="Google Shape;1387;p47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Ensure your child is independent with using the restroom, is able to dress and undress themselves, and can tie his/her shoes.</a:t>
            </a:r>
            <a:endParaRPr dirty="0"/>
          </a:p>
        </p:txBody>
      </p:sp>
      <p:sp>
        <p:nvSpPr>
          <p:cNvPr id="1388" name="Google Shape;1388;p47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Expectations</a:t>
            </a:r>
            <a:endParaRPr dirty="0"/>
          </a:p>
        </p:txBody>
      </p:sp>
      <p:sp>
        <p:nvSpPr>
          <p:cNvPr id="1389" name="Google Shape;1389;p47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Kindergartners </a:t>
            </a:r>
            <a:r>
              <a:rPr lang="en-US" dirty="0"/>
              <a:t>should be able to </a:t>
            </a:r>
            <a:r>
              <a:rPr lang="en" dirty="0"/>
              <a:t>blow their noses, open most items in their lunches/snacks, use utensils properly, and sit at a table while eating.  </a:t>
            </a:r>
            <a:endParaRPr dirty="0"/>
          </a:p>
        </p:txBody>
      </p:sp>
      <p:grpSp>
        <p:nvGrpSpPr>
          <p:cNvPr id="1390" name="Google Shape;1390;p47"/>
          <p:cNvGrpSpPr/>
          <p:nvPr/>
        </p:nvGrpSpPr>
        <p:grpSpPr>
          <a:xfrm>
            <a:off x="4276672" y="1739279"/>
            <a:ext cx="599467" cy="531552"/>
            <a:chOff x="3725850" y="3874550"/>
            <a:chExt cx="232875" cy="206500"/>
          </a:xfrm>
        </p:grpSpPr>
        <p:sp>
          <p:nvSpPr>
            <p:cNvPr id="1391" name="Google Shape;1391;p47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" name="Google Shape;1394;p47"/>
          <p:cNvSpPr/>
          <p:nvPr/>
        </p:nvSpPr>
        <p:spPr>
          <a:xfrm rot="1348989">
            <a:off x="7061168" y="1667360"/>
            <a:ext cx="260966" cy="675287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" name="Google Shape;1395;p47"/>
          <p:cNvGrpSpPr/>
          <p:nvPr/>
        </p:nvGrpSpPr>
        <p:grpSpPr>
          <a:xfrm rot="-1127070">
            <a:off x="1507722" y="1937186"/>
            <a:ext cx="367818" cy="301080"/>
            <a:chOff x="7194125" y="2470757"/>
            <a:chExt cx="235750" cy="192975"/>
          </a:xfrm>
        </p:grpSpPr>
        <p:sp>
          <p:nvSpPr>
            <p:cNvPr id="1396" name="Google Shape;1396;p47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47"/>
          <p:cNvGrpSpPr/>
          <p:nvPr/>
        </p:nvGrpSpPr>
        <p:grpSpPr>
          <a:xfrm rot="1840858">
            <a:off x="2016762" y="1935782"/>
            <a:ext cx="367816" cy="301078"/>
            <a:chOff x="7194125" y="2470757"/>
            <a:chExt cx="235750" cy="192975"/>
          </a:xfrm>
        </p:grpSpPr>
        <p:sp>
          <p:nvSpPr>
            <p:cNvPr id="1399" name="Google Shape;1399;p47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47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2" name="Google Shape;1402;p47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3" name="Google Shape;1403;p47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7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7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50"/>
          <p:cNvGrpSpPr/>
          <p:nvPr/>
        </p:nvGrpSpPr>
        <p:grpSpPr>
          <a:xfrm>
            <a:off x="3739687" y="1601740"/>
            <a:ext cx="1782700" cy="765289"/>
            <a:chOff x="6432538" y="1467689"/>
            <a:chExt cx="666729" cy="815612"/>
          </a:xfrm>
        </p:grpSpPr>
        <p:sp>
          <p:nvSpPr>
            <p:cNvPr id="1614" name="Google Shape;1614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50"/>
          <p:cNvSpPr txBox="1">
            <a:spLocks noGrp="1"/>
          </p:cNvSpPr>
          <p:nvPr>
            <p:ph type="title" idx="2"/>
          </p:nvPr>
        </p:nvSpPr>
        <p:spPr>
          <a:xfrm>
            <a:off x="3856077" y="166861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/>
              <a:t>Help your child learn his/her birthday.</a:t>
            </a:r>
            <a:br>
              <a:rPr lang="en-US" sz="1200" dirty="0"/>
            </a:br>
            <a:endParaRPr sz="1200" dirty="0"/>
          </a:p>
        </p:txBody>
      </p:sp>
      <p:grpSp>
        <p:nvGrpSpPr>
          <p:cNvPr id="1630" name="Google Shape;1630;p50"/>
          <p:cNvGrpSpPr/>
          <p:nvPr/>
        </p:nvGrpSpPr>
        <p:grpSpPr>
          <a:xfrm>
            <a:off x="3704239" y="2468880"/>
            <a:ext cx="1782700" cy="2674619"/>
            <a:chOff x="6432538" y="1467689"/>
            <a:chExt cx="666729" cy="815612"/>
          </a:xfrm>
        </p:grpSpPr>
        <p:sp>
          <p:nvSpPr>
            <p:cNvPr id="1631" name="Google Shape;1631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50"/>
          <p:cNvGrpSpPr/>
          <p:nvPr/>
        </p:nvGrpSpPr>
        <p:grpSpPr>
          <a:xfrm>
            <a:off x="6299221" y="3155669"/>
            <a:ext cx="1782700" cy="1524227"/>
            <a:chOff x="6432538" y="1467689"/>
            <a:chExt cx="666729" cy="815612"/>
          </a:xfrm>
        </p:grpSpPr>
        <p:sp>
          <p:nvSpPr>
            <p:cNvPr id="1635" name="Google Shape;1635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50"/>
          <p:cNvGrpSpPr/>
          <p:nvPr/>
        </p:nvGrpSpPr>
        <p:grpSpPr>
          <a:xfrm>
            <a:off x="1074820" y="3133482"/>
            <a:ext cx="1782700" cy="1524227"/>
            <a:chOff x="6432538" y="1467689"/>
            <a:chExt cx="666729" cy="815612"/>
          </a:xfrm>
        </p:grpSpPr>
        <p:sp>
          <p:nvSpPr>
            <p:cNvPr id="1639" name="Google Shape;1639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50"/>
          <p:cNvSpPr txBox="1">
            <a:spLocks noGrp="1"/>
          </p:cNvSpPr>
          <p:nvPr>
            <p:ph type="title" idx="8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Give your child opportunities to interact with other children.</a:t>
            </a:r>
            <a:endParaRPr sz="1200" dirty="0"/>
          </a:p>
        </p:txBody>
      </p:sp>
      <p:sp>
        <p:nvSpPr>
          <p:cNvPr id="1644" name="Google Shape;1644;p50"/>
          <p:cNvSpPr txBox="1">
            <a:spLocks noGrp="1"/>
          </p:cNvSpPr>
          <p:nvPr>
            <p:ph type="title" idx="13"/>
          </p:nvPr>
        </p:nvSpPr>
        <p:spPr>
          <a:xfrm>
            <a:off x="6444075" y="3473939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</a:t>
            </a:r>
            <a:r>
              <a:rPr lang="en-US" sz="1200" dirty="0"/>
              <a:t>e</a:t>
            </a:r>
            <a:r>
              <a:rPr lang="en" sz="1200" dirty="0"/>
              <a:t>ach your child how to use his/her words to express thoughts, feelings and needs</a:t>
            </a:r>
            <a:endParaRPr sz="1200" dirty="0"/>
          </a:p>
        </p:txBody>
      </p:sp>
      <p:sp>
        <p:nvSpPr>
          <p:cNvPr id="1646" name="Google Shape;1646;p50"/>
          <p:cNvSpPr txBox="1">
            <a:spLocks noGrp="1"/>
          </p:cNvSpPr>
          <p:nvPr>
            <p:ph type="title" idx="15"/>
          </p:nvPr>
        </p:nvSpPr>
        <p:spPr>
          <a:xfrm>
            <a:off x="3874600" y="3180488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Role-play different situations they might experience in school.  Help your child find solutions to the typical problems they may encounter. </a:t>
            </a:r>
            <a:endParaRPr sz="1200" dirty="0"/>
          </a:p>
        </p:txBody>
      </p:sp>
      <p:grpSp>
        <p:nvGrpSpPr>
          <p:cNvPr id="1648" name="Google Shape;1648;p50"/>
          <p:cNvGrpSpPr/>
          <p:nvPr/>
        </p:nvGrpSpPr>
        <p:grpSpPr>
          <a:xfrm>
            <a:off x="765498" y="330171"/>
            <a:ext cx="7726459" cy="714839"/>
            <a:chOff x="772234" y="4702353"/>
            <a:chExt cx="7726459" cy="369843"/>
          </a:xfrm>
        </p:grpSpPr>
        <p:sp>
          <p:nvSpPr>
            <p:cNvPr id="1649" name="Google Shape;1649;p50"/>
            <p:cNvSpPr/>
            <p:nvPr/>
          </p:nvSpPr>
          <p:spPr>
            <a:xfrm>
              <a:off x="772234" y="4702353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en-US" sz="2000" b="1" dirty="0">
                <a:latin typeface="KG Annie Use Your Telescope" pitchFamily="2" charset="77"/>
              </a:endParaRPr>
            </a:p>
            <a:p>
              <a:pPr algn="ctr"/>
              <a:r>
                <a:rPr lang="en-US" sz="2000" b="1" dirty="0">
                  <a:latin typeface="KG Annie Use Your Telescope" pitchFamily="2" charset="77"/>
                </a:rPr>
                <a:t>Personal Information and Social Skills</a:t>
              </a:r>
            </a:p>
            <a:p>
              <a:pPr algn="ctr"/>
              <a:endParaRPr lang="en-US" sz="1800" b="1" dirty="0">
                <a:latin typeface="KG Annie Use Your Telescope" pitchFamily="2" charset="77"/>
              </a:endParaRPr>
            </a:p>
          </p:txBody>
        </p:sp>
        <p:sp>
          <p:nvSpPr>
            <p:cNvPr id="1650" name="Google Shape;1650;p5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1638;p50">
            <a:extLst>
              <a:ext uri="{FF2B5EF4-FFF2-40B4-BE49-F238E27FC236}">
                <a16:creationId xmlns:a16="http://schemas.microsoft.com/office/drawing/2014/main" id="{84319712-881E-D045-873A-35D8A3D063AB}"/>
              </a:ext>
            </a:extLst>
          </p:cNvPr>
          <p:cNvGrpSpPr/>
          <p:nvPr/>
        </p:nvGrpSpPr>
        <p:grpSpPr>
          <a:xfrm>
            <a:off x="1143297" y="1360929"/>
            <a:ext cx="1782700" cy="1524227"/>
            <a:chOff x="6432538" y="1467689"/>
            <a:chExt cx="666729" cy="815612"/>
          </a:xfrm>
        </p:grpSpPr>
        <p:sp>
          <p:nvSpPr>
            <p:cNvPr id="37" name="Google Shape;1639;p50">
              <a:extLst>
                <a:ext uri="{FF2B5EF4-FFF2-40B4-BE49-F238E27FC236}">
                  <a16:creationId xmlns:a16="http://schemas.microsoft.com/office/drawing/2014/main" id="{8D3F5BB4-4D60-7A4F-A378-1059BFC7FF18}"/>
                </a:ext>
              </a:extLst>
            </p:cNvPr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0;p50">
              <a:extLst>
                <a:ext uri="{FF2B5EF4-FFF2-40B4-BE49-F238E27FC236}">
                  <a16:creationId xmlns:a16="http://schemas.microsoft.com/office/drawing/2014/main" id="{A3BAFD82-701F-1B42-B143-9AAA697E3214}"/>
                </a:ext>
              </a:extLst>
            </p:cNvPr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1;p50">
              <a:extLst>
                <a:ext uri="{FF2B5EF4-FFF2-40B4-BE49-F238E27FC236}">
                  <a16:creationId xmlns:a16="http://schemas.microsoft.com/office/drawing/2014/main" id="{E2DA9F05-5F86-E24B-8284-ED351F931309}"/>
                </a:ext>
              </a:extLst>
            </p:cNvPr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50"/>
          <p:cNvSpPr txBox="1">
            <a:spLocks noGrp="1"/>
          </p:cNvSpPr>
          <p:nvPr>
            <p:ph type="title"/>
          </p:nvPr>
        </p:nvSpPr>
        <p:spPr>
          <a:xfrm>
            <a:off x="1263565" y="1159553"/>
            <a:ext cx="1545300" cy="15988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latin typeface="+mj-lt"/>
              </a:rPr>
              <a:t>Help your child learn his/her full name. This shou</a:t>
            </a:r>
            <a:r>
              <a:rPr lang="en-US" sz="1200" b="1" i="1" dirty="0" err="1">
                <a:latin typeface="+mj-lt"/>
              </a:rPr>
              <a:t>ld</a:t>
            </a:r>
            <a:r>
              <a:rPr lang="en" sz="1200" b="1" i="1" dirty="0">
                <a:latin typeface="+mj-lt"/>
              </a:rPr>
              <a:t> be their LEGAL name and not a nickname.</a:t>
            </a:r>
            <a:endParaRPr sz="1200" b="1" i="1" dirty="0">
              <a:latin typeface="+mj-lt"/>
            </a:endParaRPr>
          </a:p>
        </p:txBody>
      </p:sp>
      <p:grpSp>
        <p:nvGrpSpPr>
          <p:cNvPr id="40" name="Google Shape;1634;p50">
            <a:extLst>
              <a:ext uri="{FF2B5EF4-FFF2-40B4-BE49-F238E27FC236}">
                <a16:creationId xmlns:a16="http://schemas.microsoft.com/office/drawing/2014/main" id="{6E52F93B-A1FA-A74B-96F0-BFFA4E03BBD9}"/>
              </a:ext>
            </a:extLst>
          </p:cNvPr>
          <p:cNvGrpSpPr/>
          <p:nvPr/>
        </p:nvGrpSpPr>
        <p:grpSpPr>
          <a:xfrm>
            <a:off x="6335922" y="1454030"/>
            <a:ext cx="1782700" cy="1524227"/>
            <a:chOff x="6432538" y="1467689"/>
            <a:chExt cx="666729" cy="815612"/>
          </a:xfrm>
        </p:grpSpPr>
        <p:sp>
          <p:nvSpPr>
            <p:cNvPr id="41" name="Google Shape;1635;p50">
              <a:extLst>
                <a:ext uri="{FF2B5EF4-FFF2-40B4-BE49-F238E27FC236}">
                  <a16:creationId xmlns:a16="http://schemas.microsoft.com/office/drawing/2014/main" id="{7D3BA4EE-79BE-CA48-89BB-048D48DA6F2D}"/>
                </a:ext>
              </a:extLst>
            </p:cNvPr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6;p50">
              <a:extLst>
                <a:ext uri="{FF2B5EF4-FFF2-40B4-BE49-F238E27FC236}">
                  <a16:creationId xmlns:a16="http://schemas.microsoft.com/office/drawing/2014/main" id="{969BD255-18A3-F449-9EEA-4DD99F40D458}"/>
                </a:ext>
              </a:extLst>
            </p:cNvPr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7;p50">
              <a:extLst>
                <a:ext uri="{FF2B5EF4-FFF2-40B4-BE49-F238E27FC236}">
                  <a16:creationId xmlns:a16="http://schemas.microsoft.com/office/drawing/2014/main" id="{A1656250-22C8-8148-9C1B-6438CE1338A0}"/>
                </a:ext>
              </a:extLst>
            </p:cNvPr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1" dirty="0"/>
                <a:t>Help your child learn his/her address and phone number. </a:t>
              </a:r>
              <a:endParaRPr sz="1200" b="1" i="1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96161" y="73075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Keep in mind….</a:t>
            </a:r>
            <a:endParaRPr sz="2400"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2386767" y="1422580"/>
            <a:ext cx="4486456" cy="3720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halkboard SE" panose="03050602040202020205" pitchFamily="66" charset="77"/>
              </a:rPr>
              <a:t>     Chances are, you’re already practicing many of these skills your child will need for kindergarten. Remember to keep it fun, and don’t make it stressful for you or your child.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halkboard SE" panose="03050602040202020205" pitchFamily="66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halkboard SE" panose="03050602040202020205" pitchFamily="66" charset="77"/>
              </a:rPr>
              <a:t>     With just a little practice, your child will be prepared for their kindergarten debut!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halkboard SE" panose="03050602040202020205" pitchFamily="66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halkboard SE" panose="03050602040202020205" pitchFamily="66" charset="77"/>
              </a:rPr>
              <a:t>*</a:t>
            </a:r>
            <a:r>
              <a:rPr lang="en-US" sz="1400" dirty="0">
                <a:latin typeface="Chalkboard SE" panose="03050602040202020205" pitchFamily="66" charset="77"/>
              </a:rPr>
              <a:t>If you need assistance with resources such as books, scissors, or other items, please reach out to the school.  </a:t>
            </a:r>
            <a:endParaRPr sz="1400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415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Google Shape;2690;p67"/>
          <p:cNvGrpSpPr/>
          <p:nvPr/>
        </p:nvGrpSpPr>
        <p:grpSpPr>
          <a:xfrm>
            <a:off x="2153688" y="564497"/>
            <a:ext cx="4761887" cy="2301378"/>
            <a:chOff x="2646769" y="3458220"/>
            <a:chExt cx="1419425" cy="685975"/>
          </a:xfrm>
        </p:grpSpPr>
        <p:sp>
          <p:nvSpPr>
            <p:cNvPr id="2691" name="Google Shape;2691;p67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7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67"/>
          <p:cNvSpPr txBox="1">
            <a:spLocks noGrp="1"/>
          </p:cNvSpPr>
          <p:nvPr>
            <p:ph type="title"/>
          </p:nvPr>
        </p:nvSpPr>
        <p:spPr>
          <a:xfrm>
            <a:off x="2756250" y="114686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 you </a:t>
            </a:r>
            <a:br>
              <a:rPr lang="en" sz="3600" dirty="0"/>
            </a:br>
            <a:r>
              <a:rPr lang="en" sz="3600" dirty="0"/>
              <a:t>for reading!</a:t>
            </a:r>
            <a:endParaRPr sz="3600" dirty="0"/>
          </a:p>
        </p:txBody>
      </p:sp>
      <p:sp>
        <p:nvSpPr>
          <p:cNvPr id="2694" name="Google Shape;2694;p67"/>
          <p:cNvSpPr/>
          <p:nvPr/>
        </p:nvSpPr>
        <p:spPr>
          <a:xfrm>
            <a:off x="1108421" y="921667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7"/>
          <p:cNvSpPr/>
          <p:nvPr/>
        </p:nvSpPr>
        <p:spPr>
          <a:xfrm>
            <a:off x="7286007" y="4130690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67"/>
          <p:cNvSpPr/>
          <p:nvPr/>
        </p:nvSpPr>
        <p:spPr>
          <a:xfrm rot="2885595">
            <a:off x="7428077" y="850993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67"/>
          <p:cNvSpPr/>
          <p:nvPr/>
        </p:nvSpPr>
        <p:spPr>
          <a:xfrm>
            <a:off x="1242749" y="3537563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8" name="Google Shape;2698;p67"/>
          <p:cNvGrpSpPr/>
          <p:nvPr/>
        </p:nvGrpSpPr>
        <p:grpSpPr>
          <a:xfrm rot="-1178588">
            <a:off x="1783375" y="3918174"/>
            <a:ext cx="271725" cy="633593"/>
            <a:chOff x="2281125" y="2925999"/>
            <a:chExt cx="175390" cy="408965"/>
          </a:xfrm>
        </p:grpSpPr>
        <p:sp>
          <p:nvSpPr>
            <p:cNvPr id="2699" name="Google Shape;2699;p67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2BE54-CD81-EC41-90B9-1B00E1B2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66" y="3078468"/>
            <a:ext cx="1559355" cy="137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9C7FF5-9A53-8542-B15E-FBD83A517410}"/>
              </a:ext>
            </a:extLst>
          </p:cNvPr>
          <p:cNvSpPr/>
          <p:nvPr/>
        </p:nvSpPr>
        <p:spPr>
          <a:xfrm>
            <a:off x="3405914" y="311360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/>
              <a:t>Brookwood Elementary School</a:t>
            </a:r>
          </a:p>
          <a:p>
            <a:pPr lvl="0" algn="ctr"/>
            <a:r>
              <a:rPr lang="en-US" dirty="0"/>
              <a:t>16049 Highway 216</a:t>
            </a:r>
          </a:p>
          <a:p>
            <a:pPr lvl="0" algn="ctr"/>
            <a:r>
              <a:rPr lang="en-US" dirty="0"/>
              <a:t>Brookwood, AL 35444</a:t>
            </a:r>
          </a:p>
          <a:p>
            <a:pPr lvl="0" algn="ctr"/>
            <a:r>
              <a:rPr lang="en-US" dirty="0"/>
              <a:t>205-34-2668</a:t>
            </a:r>
          </a:p>
          <a:p>
            <a:pPr marL="0" lvl="0" indent="0" algn="ctr">
              <a:buNone/>
            </a:pPr>
            <a:r>
              <a:rPr lang="en-US" dirty="0">
                <a:hlinkClick r:id="rId4"/>
              </a:rPr>
              <a:t>https://www.tcss.net/Domain/9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68536" y="536000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Welcome to </a:t>
            </a:r>
            <a:br>
              <a:rPr lang="en" sz="2400" dirty="0"/>
            </a:br>
            <a:r>
              <a:rPr lang="en" sz="2400" dirty="0"/>
              <a:t>Brookwood Elementary School</a:t>
            </a:r>
            <a:endParaRPr sz="2400"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2425788" y="1713812"/>
            <a:ext cx="4486456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halkboard SE" panose="03050602040202020205" pitchFamily="66" charset="77"/>
              </a:rPr>
              <a:t>     We are excited to welcome you to our school and look forward to partnering with you on your child’s education journey.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halkboard SE" panose="03050602040202020205" pitchFamily="66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halkboard SE" panose="03050602040202020205" pitchFamily="66" charset="77"/>
              </a:rPr>
              <a:t>     This guide will highlight some readiness skills for you to focus on as you work with your child to prepare for kindergarten.</a:t>
            </a:r>
            <a:endParaRPr sz="1800" dirty="0">
              <a:latin typeface="Chalkboard SE" panose="03050602040202020205" pitchFamily="66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022529" y="1057400"/>
            <a:ext cx="5114440" cy="130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At Brookwood Elementary, we use our Head, Heart and P.A.W.S.</a:t>
            </a:r>
          </a:p>
        </p:txBody>
      </p:sp>
      <p:sp>
        <p:nvSpPr>
          <p:cNvPr id="932" name="Google Shape;932;p38"/>
          <p:cNvSpPr txBox="1">
            <a:spLocks noGrp="1"/>
          </p:cNvSpPr>
          <p:nvPr>
            <p:ph type="subTitle" idx="1"/>
          </p:nvPr>
        </p:nvSpPr>
        <p:spPr>
          <a:xfrm flipH="1">
            <a:off x="3254645" y="2467031"/>
            <a:ext cx="2883420" cy="989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</a:t>
            </a:r>
            <a:r>
              <a:rPr lang="en-US" dirty="0"/>
              <a:t>- Practice responsibility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</a:t>
            </a:r>
            <a:r>
              <a:rPr lang="en-US" dirty="0"/>
              <a:t> – Act respectfully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</a:t>
            </a:r>
            <a:r>
              <a:rPr lang="en-US" dirty="0"/>
              <a:t> – Work together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</a:t>
            </a:r>
            <a:r>
              <a:rPr lang="en-US" dirty="0"/>
              <a:t> – Show love and kindness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709925" flipH="1">
            <a:off x="3336530" y="1808389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5967103" y="1808375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600389" y="681472"/>
            <a:ext cx="5713283" cy="73542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2232657" y="655342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 Skills</a:t>
            </a:r>
            <a:endParaRPr dirty="0"/>
          </a:p>
        </p:txBody>
      </p:sp>
      <p:sp>
        <p:nvSpPr>
          <p:cNvPr id="954" name="Google Shape;954;p39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Help your child practice writing letters.</a:t>
            </a:r>
            <a:endParaRPr sz="1400" dirty="0"/>
          </a:p>
        </p:txBody>
      </p:sp>
      <p:sp>
        <p:nvSpPr>
          <p:cNvPr id="956" name="Google Shape;956;p39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Help your child practice writing his/her name.</a:t>
            </a:r>
            <a:endParaRPr sz="1400" dirty="0"/>
          </a:p>
        </p:txBody>
      </p:sp>
      <p:sp>
        <p:nvSpPr>
          <p:cNvPr id="951" name="Google Shape;951;p39">
            <a:hlinkClick r:id="rId5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83359" y="336531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Write in shaving cream in the bathtub.</a:t>
            </a:r>
            <a:endParaRPr sz="1400" dirty="0"/>
          </a:p>
        </p:txBody>
      </p:sp>
      <p:sp>
        <p:nvSpPr>
          <p:cNvPr id="958" name="Google Shape;958;p39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Write in salt or sugar in a cake pan.</a:t>
            </a:r>
            <a:endParaRPr sz="1400" dirty="0"/>
          </a:p>
        </p:txBody>
      </p:sp>
      <p:sp>
        <p:nvSpPr>
          <p:cNvPr id="959" name="Google Shape;959;p39"/>
          <p:cNvSpPr txBox="1">
            <a:spLocks noGrp="1"/>
          </p:cNvSpPr>
          <p:nvPr>
            <p:ph type="subTitle" idx="8"/>
          </p:nvPr>
        </p:nvSpPr>
        <p:spPr>
          <a:xfrm>
            <a:off x="1761596" y="4083775"/>
            <a:ext cx="5390871" cy="8212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Make practicing writing fun!</a:t>
            </a:r>
            <a:endParaRPr sz="3200" dirty="0"/>
          </a:p>
        </p:txBody>
      </p:sp>
      <p:sp>
        <p:nvSpPr>
          <p:cNvPr id="960" name="Google Shape;960;p39">
            <a:hlinkClick r:id="rId6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5908974" y="1911449"/>
            <a:ext cx="2528954" cy="5776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/>
              <a:t>Teach your child to write his/her name with an uppercase letter first and the remaining letters lowercase. </a:t>
            </a:r>
            <a:endParaRPr sz="1100" dirty="0"/>
          </a:p>
        </p:txBody>
      </p:sp>
      <p:sp>
        <p:nvSpPr>
          <p:cNvPr id="962" name="Google Shape;962;p39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Use finger paint to practice writing.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42"/>
          <p:cNvPicPr preferRelativeResize="0"/>
          <p:nvPr/>
        </p:nvPicPr>
        <p:blipFill rotWithShape="1">
          <a:blip r:embed="rId3">
            <a:alphaModFix/>
          </a:blip>
          <a:srcRect l="-71" t="1683" r="10313" b="1011"/>
          <a:stretch/>
        </p:blipFill>
        <p:spPr>
          <a:xfrm>
            <a:off x="-449050" y="1573751"/>
            <a:ext cx="5362848" cy="3874824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059" name="Google Shape;1059;p42"/>
          <p:cNvGrpSpPr/>
          <p:nvPr/>
        </p:nvGrpSpPr>
        <p:grpSpPr>
          <a:xfrm>
            <a:off x="2461983" y="661592"/>
            <a:ext cx="3886046" cy="766699"/>
            <a:chOff x="7728915" y="1917859"/>
            <a:chExt cx="1034486" cy="222599"/>
          </a:xfrm>
        </p:grpSpPr>
        <p:sp>
          <p:nvSpPr>
            <p:cNvPr id="1060" name="Google Shape;1060;p4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42"/>
          <p:cNvSpPr txBox="1">
            <a:spLocks noGrp="1"/>
          </p:cNvSpPr>
          <p:nvPr>
            <p:ph type="body" idx="1"/>
          </p:nvPr>
        </p:nvSpPr>
        <p:spPr>
          <a:xfrm>
            <a:off x="5091608" y="1454014"/>
            <a:ext cx="3799404" cy="3028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</a:t>
            </a:r>
            <a:r>
              <a:rPr lang="en-US" dirty="0"/>
              <a:t>hat can you do?</a:t>
            </a:r>
            <a:endParaRPr lang="en" dirty="0"/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" dirty="0"/>
              <a:t>Don’t drill them with flashcards.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" dirty="0"/>
              <a:t>Instead, use the flashcards to play games such as alphabet “Go Fish”. 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" dirty="0"/>
              <a:t>Encourage them to play with alphabet puzzles.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" dirty="0"/>
              <a:t>Read alphabet books.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" dirty="0"/>
              <a:t>Play “hide and seek” with refrigerator magnets.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00" name="Google Shape;1100;p42"/>
          <p:cNvSpPr txBox="1">
            <a:spLocks noGrp="1"/>
          </p:cNvSpPr>
          <p:nvPr>
            <p:ph type="title"/>
          </p:nvPr>
        </p:nvSpPr>
        <p:spPr>
          <a:xfrm>
            <a:off x="3192680" y="645409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Letter Recognition Skills</a:t>
            </a:r>
            <a:endParaRPr sz="1800" dirty="0"/>
          </a:p>
        </p:txBody>
      </p:sp>
      <p:sp>
        <p:nvSpPr>
          <p:cNvPr id="1101" name="Google Shape;1101;p42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4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3" name="Google Shape;1103;p4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4" name="Google Shape;1104;p4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4"/>
          <p:cNvGrpSpPr/>
          <p:nvPr/>
        </p:nvGrpSpPr>
        <p:grpSpPr>
          <a:xfrm>
            <a:off x="2176859" y="879680"/>
            <a:ext cx="4699670" cy="1345814"/>
            <a:chOff x="7728915" y="1917859"/>
            <a:chExt cx="1034486" cy="222599"/>
          </a:xfrm>
        </p:grpSpPr>
        <p:sp>
          <p:nvSpPr>
            <p:cNvPr id="1159" name="Google Shape;1159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44"/>
          <p:cNvSpPr/>
          <p:nvPr/>
        </p:nvSpPr>
        <p:spPr>
          <a:xfrm rot="21074126">
            <a:off x="2796914" y="2096492"/>
            <a:ext cx="1393337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9" name="Google Shape;1199;p44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 rot="10013661" flipV="1">
            <a:off x="2862275" y="2252794"/>
            <a:ext cx="1262614" cy="453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How you can help:</a:t>
            </a:r>
            <a:endParaRPr sz="1600" dirty="0"/>
          </a:p>
        </p:txBody>
      </p:sp>
      <p:sp>
        <p:nvSpPr>
          <p:cNvPr id="1201" name="Google Shape;1201;p44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Beginning Sounds</a:t>
            </a:r>
            <a:endParaRPr dirty="0"/>
          </a:p>
        </p:txBody>
      </p:sp>
      <p:sp>
        <p:nvSpPr>
          <p:cNvPr id="1202" name="Google Shape;1202;p44"/>
          <p:cNvSpPr txBox="1">
            <a:spLocks noGrp="1"/>
          </p:cNvSpPr>
          <p:nvPr>
            <p:ph type="subTitle" idx="2"/>
          </p:nvPr>
        </p:nvSpPr>
        <p:spPr>
          <a:xfrm>
            <a:off x="1775575" y="3318390"/>
            <a:ext cx="6517998" cy="11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" dirty="0" err="1"/>
              <a:t>ake</a:t>
            </a:r>
            <a:r>
              <a:rPr lang="en" dirty="0"/>
              <a:t> your child aware of the sounds each letter makes.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Find items around the house that begin with the same sound and identify the letter that makes each sound.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Overemphasize the first sound in words to help your child hear the </a:t>
            </a:r>
            <a:r>
              <a:rPr lang="en-US" dirty="0"/>
              <a:t>individual </a:t>
            </a:r>
            <a:r>
              <a:rPr lang="en" dirty="0"/>
              <a:t>sounds in words. </a:t>
            </a:r>
          </a:p>
        </p:txBody>
      </p:sp>
      <p:grpSp>
        <p:nvGrpSpPr>
          <p:cNvPr id="1203" name="Google Shape;1203;p44"/>
          <p:cNvGrpSpPr/>
          <p:nvPr/>
        </p:nvGrpSpPr>
        <p:grpSpPr>
          <a:xfrm>
            <a:off x="7698207" y="1104553"/>
            <a:ext cx="792707" cy="702905"/>
            <a:chOff x="3725850" y="3874550"/>
            <a:chExt cx="232875" cy="206500"/>
          </a:xfrm>
        </p:grpSpPr>
        <p:sp>
          <p:nvSpPr>
            <p:cNvPr id="1204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 rot="20543815">
            <a:off x="7741942" y="4545332"/>
            <a:ext cx="467381" cy="453537"/>
            <a:chOff x="5244650" y="4666550"/>
            <a:chExt cx="154450" cy="149875"/>
          </a:xfrm>
        </p:grpSpPr>
        <p:sp>
          <p:nvSpPr>
            <p:cNvPr id="1208" name="Google Shape;1208;p44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1211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4F49-6F65-F043-8C9B-336C277D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355560"/>
            <a:ext cx="4791456" cy="576000"/>
          </a:xfrm>
        </p:spPr>
        <p:txBody>
          <a:bodyPr/>
          <a:lstStyle/>
          <a:p>
            <a:r>
              <a:rPr lang="en-US" sz="3600" dirty="0"/>
              <a:t>Number Recognition and Counting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399E5-FD46-3B4B-861E-BD2C020E146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Count throughout the day: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203253-375A-4B44-93D5-980D16B6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771" y="2287875"/>
            <a:ext cx="2867100" cy="709800"/>
          </a:xfrm>
        </p:spPr>
        <p:txBody>
          <a:bodyPr/>
          <a:lstStyle/>
          <a:p>
            <a:pPr algn="l"/>
            <a:r>
              <a:rPr lang="en-US" dirty="0"/>
              <a:t>       </a:t>
            </a:r>
            <a:r>
              <a:rPr lang="en-US" sz="1200" dirty="0"/>
              <a:t>Count the crackers or grapes your child eats for snack or the socks you take out of the dryer.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72F3B0-2685-7649-A58D-7461E05587A4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en-US" dirty="0"/>
              <a:t>Read (yes, read)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A8EF97-7CAE-6541-8F10-BF59C52338A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l"/>
            <a:r>
              <a:rPr lang="en-US" sz="1200" dirty="0"/>
              <a:t>        Read number and counting books to your child.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500DD5-C3B9-604F-953A-FD09C9BC8200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611274" y="3427616"/>
            <a:ext cx="2188800" cy="484800"/>
          </a:xfrm>
        </p:spPr>
        <p:txBody>
          <a:bodyPr/>
          <a:lstStyle/>
          <a:p>
            <a:r>
              <a:rPr lang="en-US" dirty="0"/>
              <a:t>Point out numbers you see: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4086561-09F6-2F4D-8B43-E33594487C52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364385" y="3912416"/>
            <a:ext cx="2527901" cy="1159515"/>
          </a:xfrm>
        </p:spPr>
        <p:txBody>
          <a:bodyPr/>
          <a:lstStyle/>
          <a:p>
            <a:pPr algn="l"/>
            <a:r>
              <a:rPr lang="en-US" sz="1200" dirty="0"/>
              <a:t>       Have your child tell you the names of the numbers they see on street signs, building, boxes, clothing, and TV.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796CD77-314E-994C-82B0-3F14121C775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r>
              <a:rPr lang="en-US" dirty="0"/>
              <a:t>Make it fun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A0C1AC2-34A4-8B4F-A1E7-3A82F995749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pPr algn="l"/>
            <a:r>
              <a:rPr lang="en-US" sz="1200" dirty="0"/>
              <a:t>        Draw and paint over numbers with finger paint or Q-tips. </a:t>
            </a:r>
          </a:p>
        </p:txBody>
      </p:sp>
    </p:spTree>
    <p:extLst>
      <p:ext uri="{BB962C8B-B14F-4D97-AF65-F5344CB8AC3E}">
        <p14:creationId xmlns:p14="http://schemas.microsoft.com/office/powerpoint/2010/main" val="4505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45"/>
          <p:cNvGrpSpPr/>
          <p:nvPr/>
        </p:nvGrpSpPr>
        <p:grpSpPr>
          <a:xfrm>
            <a:off x="1967311" y="706986"/>
            <a:ext cx="5117188" cy="709803"/>
            <a:chOff x="7728915" y="1917859"/>
            <a:chExt cx="1034486" cy="222599"/>
          </a:xfrm>
        </p:grpSpPr>
        <p:sp>
          <p:nvSpPr>
            <p:cNvPr id="1227" name="Google Shape;1227;p4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45"/>
          <p:cNvSpPr/>
          <p:nvPr/>
        </p:nvSpPr>
        <p:spPr>
          <a:xfrm rot="-60026" flipH="1">
            <a:off x="3393054" y="3298107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8" name="Google Shape;1268;p45"/>
          <p:cNvSpPr/>
          <p:nvPr/>
        </p:nvSpPr>
        <p:spPr>
          <a:xfrm rot="10799676" flipH="1">
            <a:off x="5129407" y="1808612"/>
            <a:ext cx="2618086" cy="4737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9" name="Google Shape;1269;p45"/>
          <p:cNvSpPr/>
          <p:nvPr/>
        </p:nvSpPr>
        <p:spPr>
          <a:xfrm rot="-60026" flipH="1">
            <a:off x="1438494" y="1813994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0" name="Google Shape;1270;p45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Concepts of Print</a:t>
            </a:r>
            <a:endParaRPr dirty="0"/>
          </a:p>
        </p:txBody>
      </p:sp>
      <p:sp>
        <p:nvSpPr>
          <p:cNvPr id="1271" name="Google Shape;1271;p45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Run your finger under the words as you read to your child to help him/her learn that words go from left to right and top to bottom. </a:t>
            </a:r>
            <a:endParaRPr sz="1200" dirty="0"/>
          </a:p>
        </p:txBody>
      </p:sp>
      <p:sp>
        <p:nvSpPr>
          <p:cNvPr id="1272" name="Google Shape;1272;p45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Comprehension</a:t>
            </a:r>
            <a:endParaRPr dirty="0"/>
          </a:p>
        </p:txBody>
      </p:sp>
      <p:sp>
        <p:nvSpPr>
          <p:cNvPr id="1273" name="Google Shape;1273;p45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After you read aloud with your child, talk about the story and encourage your child to think about what happened in the story. </a:t>
            </a:r>
            <a:endParaRPr sz="1200" dirty="0"/>
          </a:p>
        </p:txBody>
      </p:sp>
      <p:sp>
        <p:nvSpPr>
          <p:cNvPr id="1274" name="Google Shape;1274;p45"/>
          <p:cNvSpPr txBox="1">
            <a:spLocks noGrp="1"/>
          </p:cNvSpPr>
          <p:nvPr>
            <p:ph type="title" idx="5"/>
          </p:nvPr>
        </p:nvSpPr>
        <p:spPr>
          <a:xfrm>
            <a:off x="3586715" y="3292571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Rhyming</a:t>
            </a:r>
            <a:endParaRPr dirty="0"/>
          </a:p>
        </p:txBody>
      </p:sp>
      <p:sp>
        <p:nvSpPr>
          <p:cNvPr id="1275" name="Google Shape;1275;p45"/>
          <p:cNvSpPr txBox="1">
            <a:spLocks noGrp="1"/>
          </p:cNvSpPr>
          <p:nvPr>
            <p:ph type="subTitle" idx="6"/>
          </p:nvPr>
        </p:nvSpPr>
        <p:spPr>
          <a:xfrm>
            <a:off x="3248397" y="3841361"/>
            <a:ext cx="2867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Play games with rhyming words to help your child hear similar sounds in words.  For example, as you are going up the stairs, name one word t</a:t>
            </a:r>
            <a:r>
              <a:rPr lang="en-US" sz="1200" dirty="0"/>
              <a:t>ha</a:t>
            </a:r>
            <a:r>
              <a:rPr lang="en" sz="1200" dirty="0"/>
              <a:t>t rhymes with “cat for each step as you go up. </a:t>
            </a:r>
            <a:endParaRPr sz="1200" dirty="0"/>
          </a:p>
        </p:txBody>
      </p:sp>
      <p:sp>
        <p:nvSpPr>
          <p:cNvPr id="1278" name="Google Shape;1278;p45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Reading Readiness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698300" y="1750678"/>
            <a:ext cx="5747400" cy="1642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Paying attention and following directions are important in school.  You can help us by: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*Reading lots of stories with your child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*Giving your child two- and three- step directions.  For example, “Put on your pajamas, brush your teeth, and pick a book to read”.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*Playing “Simon Says” with two- or three-step directions.  For example, “Simon says jump up and down and shout hooray”. </a:t>
            </a:r>
            <a:endParaRPr sz="1400" dirty="0"/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08770" y="4695999"/>
            <a:ext cx="7726459" cy="369843"/>
            <a:chOff x="708770" y="4695999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08770" y="4695999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en-US" sz="1800" dirty="0">
                  <a:latin typeface="Chalkboard SE" panose="03050602040202020205" pitchFamily="66" charset="77"/>
                </a:rPr>
                <a:t>Attention and Following Directions</a:t>
              </a:r>
            </a:p>
          </p:txBody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1109</Words>
  <Application>Microsoft Macintosh PowerPoint</Application>
  <PresentationFormat>On-screen Show (16:9)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Gloria Hallelujah</vt:lpstr>
      <vt:lpstr>Raleway Thin</vt:lpstr>
      <vt:lpstr>KG Annie Use Your Telescope</vt:lpstr>
      <vt:lpstr>Chalkboard SE</vt:lpstr>
      <vt:lpstr>Fira Sans Extra Condensed</vt:lpstr>
      <vt:lpstr>Arial</vt:lpstr>
      <vt:lpstr>Raleway</vt:lpstr>
      <vt:lpstr>Wingdings</vt:lpstr>
      <vt:lpstr>Team Building Class for Elementary by Slidesgo</vt:lpstr>
      <vt:lpstr>Kindergarten  Readiness Guide</vt:lpstr>
      <vt:lpstr>Welcome to  Brookwood Elementary School</vt:lpstr>
      <vt:lpstr>At Brookwood Elementary, we use our Head, Heart and P.A.W.S.</vt:lpstr>
      <vt:lpstr>Writing Skills</vt:lpstr>
      <vt:lpstr>Letter Recognition Skills</vt:lpstr>
      <vt:lpstr>Beginning Sounds</vt:lpstr>
      <vt:lpstr>Number Recognition and Counting</vt:lpstr>
      <vt:lpstr>Concepts of Print</vt:lpstr>
      <vt:lpstr>PowerPoint Presentation</vt:lpstr>
      <vt:lpstr>Fine Motor Skills</vt:lpstr>
      <vt:lpstr>Scissor Use</vt:lpstr>
      <vt:lpstr>Shapes and Colors</vt:lpstr>
      <vt:lpstr>Encouraging Independence</vt:lpstr>
      <vt:lpstr>Help your child learn his/her birthday. </vt:lpstr>
      <vt:lpstr>Keep in mind….</vt:lpstr>
      <vt:lpstr>Thank you  for reading!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 Readiness Guide</dc:title>
  <cp:lastModifiedBy>Microsoft Office User</cp:lastModifiedBy>
  <cp:revision>16</cp:revision>
  <dcterms:modified xsi:type="dcterms:W3CDTF">2021-06-25T13:42:22Z</dcterms:modified>
</cp:coreProperties>
</file>